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handoutMasterIdLst>
    <p:handoutMasterId r:id="rId16"/>
  </p:handoutMasterIdLst>
  <p:sldIdLst>
    <p:sldId id="256" r:id="rId2"/>
    <p:sldId id="258" r:id="rId3"/>
    <p:sldId id="273" r:id="rId4"/>
    <p:sldId id="257" r:id="rId5"/>
    <p:sldId id="259" r:id="rId6"/>
    <p:sldId id="266" r:id="rId7"/>
    <p:sldId id="267" r:id="rId8"/>
    <p:sldId id="268" r:id="rId9"/>
    <p:sldId id="270" r:id="rId10"/>
    <p:sldId id="271" r:id="rId11"/>
    <p:sldId id="272" r:id="rId12"/>
    <p:sldId id="260" r:id="rId13"/>
    <p:sldId id="261" r:id="rId14"/>
  </p:sldIdLst>
  <p:sldSz cx="82296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5"/>
    <p:penClr>
      <a:srgbClr val="FF0000"/>
    </p:penClr>
  </p:showPr>
  <p:clrMru>
    <a:srgbClr val="00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4737" autoAdjust="0"/>
  </p:normalViewPr>
  <p:slideViewPr>
    <p:cSldViewPr>
      <p:cViewPr varScale="1">
        <p:scale>
          <a:sx n="48" d="100"/>
          <a:sy n="48" d="100"/>
        </p:scale>
        <p:origin x="-1290" y="-96"/>
      </p:cViewPr>
      <p:guideLst>
        <p:guide orient="horz" pos="3168"/>
        <p:guide pos="2593"/>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5" d="100"/>
          <a:sy n="55" d="100"/>
        </p:scale>
        <p:origin x="-285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E406C-95C0-42CE-8C39-D3B28FA88ECB}" type="datetimeFigureOut">
              <a:rPr lang="en-US" smtClean="0"/>
              <a:pPr/>
              <a:t>9/9/2016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9F3B24-F048-4BE7-A03B-7837F857BBC8}" type="slidenum">
              <a:rPr lang="en-US" smtClean="0"/>
              <a:pPr/>
              <a:t>‹#›</a:t>
            </a:fld>
            <a:endParaRPr 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CD6F86-4986-4B90-8082-9DC12487FD1B}" type="datetimeFigureOut">
              <a:rPr lang="en-US" smtClean="0"/>
              <a:pPr/>
              <a:t>9/9/2016</a:t>
            </a:fld>
            <a:endParaRPr lang="en-US"/>
          </a:p>
        </p:txBody>
      </p:sp>
      <p:sp>
        <p:nvSpPr>
          <p:cNvPr id="4" name="Slide Image Placeholder 3"/>
          <p:cNvSpPr>
            <a:spLocks noGrp="1" noRot="1" noChangeAspect="1"/>
          </p:cNvSpPr>
          <p:nvPr>
            <p:ph type="sldImg" idx="2"/>
          </p:nvPr>
        </p:nvSpPr>
        <p:spPr>
          <a:xfrm>
            <a:off x="2027238" y="685800"/>
            <a:ext cx="28035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3B9733-EC6B-4CD4-BD2B-8A92A9237C53}" type="slidenum">
              <a:rPr lang="en-US" smtClean="0"/>
              <a:pPr/>
              <a:t>‹#›</a:t>
            </a:fld>
            <a:endParaRPr 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27238" y="685800"/>
            <a:ext cx="2803525" cy="34290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27238" y="685800"/>
            <a:ext cx="2803525" cy="34290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27238" y="685800"/>
            <a:ext cx="2803525" cy="34290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48134" y="214582"/>
            <a:ext cx="7933335" cy="3674669"/>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17810" y="558801"/>
            <a:ext cx="7406641" cy="324104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1920242" y="4135120"/>
            <a:ext cx="5904211" cy="257048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006340" y="9546539"/>
            <a:ext cx="2702052" cy="402336"/>
          </a:xfrm>
        </p:spPr>
        <p:txBody>
          <a:bodyPr vert="horz" rtlCol="0"/>
          <a:lstStyle>
            <a:extLst/>
          </a:lstStyle>
          <a:p>
            <a:fld id="{A2CB654D-CD74-4F21-8F3C-7CEAFA3F9187}" type="datetime1">
              <a:rPr lang="en-GB" smtClean="0"/>
              <a:pPr/>
              <a:t>09/09/2016</a:t>
            </a:fld>
            <a:endParaRPr lang="en-GB"/>
          </a:p>
        </p:txBody>
      </p:sp>
      <p:sp>
        <p:nvSpPr>
          <p:cNvPr id="11" name="Slide Number Placeholder 10"/>
          <p:cNvSpPr>
            <a:spLocks noGrp="1"/>
          </p:cNvSpPr>
          <p:nvPr>
            <p:ph type="sldNum" sz="quarter" idx="11"/>
          </p:nvPr>
        </p:nvSpPr>
        <p:spPr>
          <a:xfrm>
            <a:off x="7775056" y="9546539"/>
            <a:ext cx="417860" cy="402336"/>
          </a:xfrm>
        </p:spPr>
        <p:txBody>
          <a:bodyPr vert="horz" rtlCol="0"/>
          <a:lstStyle>
            <a:lvl1pPr>
              <a:defRPr>
                <a:solidFill>
                  <a:schemeClr val="tx2">
                    <a:shade val="90000"/>
                  </a:schemeClr>
                </a:solidFill>
              </a:defRPr>
            </a:lvl1pPr>
            <a:extLst/>
          </a:lstStyle>
          <a:p>
            <a:fld id="{CEE183A6-A3E1-4382-AB21-8296395928F3}" type="slidenum">
              <a:rPr lang="en-GB" smtClean="0"/>
              <a:pPr/>
              <a:t>‹#›</a:t>
            </a:fld>
            <a:endParaRPr lang="en-GB"/>
          </a:p>
        </p:txBody>
      </p:sp>
      <p:sp>
        <p:nvSpPr>
          <p:cNvPr id="12" name="Footer Placeholder 11"/>
          <p:cNvSpPr>
            <a:spLocks noGrp="1"/>
          </p:cNvSpPr>
          <p:nvPr>
            <p:ph type="ftr" sz="quarter" idx="12"/>
          </p:nvPr>
        </p:nvSpPr>
        <p:spPr>
          <a:xfrm>
            <a:off x="1440180" y="9546539"/>
            <a:ext cx="3516717" cy="402336"/>
          </a:xfrm>
        </p:spPr>
        <p:txBody>
          <a:bodyPr vert="horz" rtlCol="0"/>
          <a:lstStyle>
            <a:extLst/>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F28D51D-FC23-4B85-9B95-D697E794DA2E}" type="datetime1">
              <a:rPr lang="en-GB" smtClean="0"/>
              <a:pPr/>
              <a:t>09/09/2016</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CEE183A6-A3E1-4382-AB21-8296395928F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1" y="402806"/>
            <a:ext cx="1851660" cy="8582237"/>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11480" y="402806"/>
            <a:ext cx="5417820" cy="8582237"/>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162A6DC-C277-4383-AC1D-FE6F18046444}" type="datetime1">
              <a:rPr lang="en-GB" smtClean="0"/>
              <a:pPr/>
              <a:t>09/09/2016</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CEE183A6-A3E1-4382-AB21-8296395928F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29553" y="2089399"/>
            <a:ext cx="7200901" cy="13411"/>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D3C35A7-0B49-4D85-8A39-43AB76ED0151}" type="datetime1">
              <a:rPr lang="en-GB" smtClean="0"/>
              <a:pPr/>
              <a:t>09/09/2016</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CEE183A6-A3E1-4382-AB21-8296395928F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900116" y="4792272"/>
            <a:ext cx="6665976" cy="13411"/>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650139" y="730738"/>
            <a:ext cx="6995161" cy="400547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50081" y="4821979"/>
            <a:ext cx="6995161" cy="2214244"/>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006340" y="9553383"/>
            <a:ext cx="2702052" cy="402336"/>
          </a:xfrm>
        </p:spPr>
        <p:txBody>
          <a:bodyPr vert="horz" rtlCol="0"/>
          <a:lstStyle>
            <a:extLst/>
          </a:lstStyle>
          <a:p>
            <a:fld id="{0DD8BD87-536F-449E-AF2F-CC35E723CBCC}" type="datetime1">
              <a:rPr lang="en-GB" smtClean="0"/>
              <a:pPr/>
              <a:t>09/09/2016</a:t>
            </a:fld>
            <a:endParaRPr lang="en-GB"/>
          </a:p>
        </p:txBody>
      </p:sp>
      <p:sp>
        <p:nvSpPr>
          <p:cNvPr id="9" name="Slide Number Placeholder 8"/>
          <p:cNvSpPr>
            <a:spLocks noGrp="1"/>
          </p:cNvSpPr>
          <p:nvPr>
            <p:ph type="sldNum" sz="quarter" idx="11"/>
          </p:nvPr>
        </p:nvSpPr>
        <p:spPr>
          <a:xfrm>
            <a:off x="7775056" y="9553383"/>
            <a:ext cx="417860" cy="402336"/>
          </a:xfrm>
        </p:spPr>
        <p:txBody>
          <a:bodyPr vert="horz" rtlCol="0"/>
          <a:lstStyle>
            <a:lvl1pPr>
              <a:defRPr>
                <a:solidFill>
                  <a:schemeClr val="tx2">
                    <a:shade val="90000"/>
                  </a:schemeClr>
                </a:solidFill>
              </a:defRPr>
            </a:lvl1pPr>
            <a:extLst/>
          </a:lstStyle>
          <a:p>
            <a:fld id="{CEE183A6-A3E1-4382-AB21-8296395928F3}" type="slidenum">
              <a:rPr lang="en-GB" smtClean="0"/>
              <a:pPr/>
              <a:t>‹#›</a:t>
            </a:fld>
            <a:endParaRPr lang="en-GB"/>
          </a:p>
        </p:txBody>
      </p:sp>
      <p:sp>
        <p:nvSpPr>
          <p:cNvPr id="10" name="Footer Placeholder 9"/>
          <p:cNvSpPr>
            <a:spLocks noGrp="1"/>
          </p:cNvSpPr>
          <p:nvPr>
            <p:ph type="ftr" sz="quarter" idx="12"/>
          </p:nvPr>
        </p:nvSpPr>
        <p:spPr>
          <a:xfrm>
            <a:off x="1440180" y="9553383"/>
            <a:ext cx="3516717" cy="402336"/>
          </a:xfrm>
        </p:spPr>
        <p:txBody>
          <a:bodyPr vert="horz" rtlCol="0"/>
          <a:lstStyle>
            <a:extLst/>
          </a:lstStyle>
          <a:p>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11480" y="2414016"/>
            <a:ext cx="3634740" cy="6638544"/>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83380" y="2414016"/>
            <a:ext cx="3634740" cy="6638544"/>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D0ACA24-5332-498C-BCEE-D63D03997C2D}" type="datetime1">
              <a:rPr lang="en-GB" smtClean="0"/>
              <a:pPr/>
              <a:t>09/09/2016</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a:xfrm>
            <a:off x="7776972" y="9554700"/>
            <a:ext cx="417860" cy="402336"/>
          </a:xfrm>
        </p:spPr>
        <p:txBody>
          <a:bodyPr/>
          <a:lstStyle>
            <a:extLst/>
          </a:lstStyle>
          <a:p>
            <a:fld id="{CEE183A6-A3E1-4382-AB21-8296395928F3}" type="slidenum">
              <a:rPr lang="en-GB" smtClean="0"/>
              <a:pPr/>
              <a:t>‹#›</a:t>
            </a:fld>
            <a:endParaRPr lang="en-GB"/>
          </a:p>
        </p:txBody>
      </p:sp>
      <p:sp>
        <p:nvSpPr>
          <p:cNvPr id="10" name="Rectangle 9"/>
          <p:cNvSpPr/>
          <p:nvPr/>
        </p:nvSpPr>
        <p:spPr>
          <a:xfrm>
            <a:off x="529553" y="2089399"/>
            <a:ext cx="7200901" cy="13411"/>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555070" y="3175653"/>
            <a:ext cx="3374136" cy="13411"/>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320540" y="3175653"/>
            <a:ext cx="3374136" cy="13411"/>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11481" y="369524"/>
            <a:ext cx="7406641" cy="16764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11480" y="2251499"/>
            <a:ext cx="3636169" cy="938318"/>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80525" y="2251499"/>
            <a:ext cx="3637597" cy="938318"/>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11480" y="3464561"/>
            <a:ext cx="3636169" cy="5781252"/>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80525" y="3464561"/>
            <a:ext cx="3637597" cy="5781252"/>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6B6AEFC-3D86-4761-9481-9F51B2F5A923}" type="datetime1">
              <a:rPr lang="en-GB" smtClean="0"/>
              <a:pPr/>
              <a:t>09/09/2016</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a:xfrm>
            <a:off x="7776972" y="9554700"/>
            <a:ext cx="417860" cy="402336"/>
          </a:xfrm>
        </p:spPr>
        <p:txBody>
          <a:bodyPr/>
          <a:lstStyle>
            <a:extLst/>
          </a:lstStyle>
          <a:p>
            <a:fld id="{CEE183A6-A3E1-4382-AB21-8296395928F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11481" y="371386"/>
            <a:ext cx="7406641" cy="16764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FBBA765-0CC2-4089-A42B-D5A2FC4358D8}" type="datetime1">
              <a:rPr lang="en-GB" smtClean="0"/>
              <a:pPr/>
              <a:t>09/09/2016</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CEE183A6-A3E1-4382-AB21-8296395928F3}" type="slidenum">
              <a:rPr lang="en-GB" smtClean="0"/>
              <a:pPr/>
              <a:t>‹#›</a:t>
            </a:fld>
            <a:endParaRPr lang="en-GB"/>
          </a:p>
        </p:txBody>
      </p:sp>
      <p:sp>
        <p:nvSpPr>
          <p:cNvPr id="7" name="Rectangle 6"/>
          <p:cNvSpPr/>
          <p:nvPr/>
        </p:nvSpPr>
        <p:spPr>
          <a:xfrm>
            <a:off x="529553" y="2089399"/>
            <a:ext cx="7200901" cy="13411"/>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21715A3-E2EC-416D-B890-3CBDB9D04614}" type="datetime1">
              <a:rPr lang="en-GB" smtClean="0"/>
              <a:pPr/>
              <a:t>09/09/2016</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CEE183A6-A3E1-4382-AB21-8296395928F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4551797" y="1551232"/>
            <a:ext cx="3374136" cy="13411"/>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466823" y="447040"/>
            <a:ext cx="3538728" cy="11176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66823" y="1624421"/>
            <a:ext cx="3538728" cy="156464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05740" y="3241040"/>
            <a:ext cx="7799811" cy="5833872"/>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006340" y="9553383"/>
            <a:ext cx="2702052" cy="402336"/>
          </a:xfrm>
        </p:spPr>
        <p:txBody>
          <a:bodyPr vert="horz" rtlCol="0"/>
          <a:lstStyle>
            <a:extLst/>
          </a:lstStyle>
          <a:p>
            <a:fld id="{FB4740FE-A45D-410B-8C92-79F90CC0A8E4}" type="datetime1">
              <a:rPr lang="en-GB" smtClean="0"/>
              <a:pPr/>
              <a:t>09/09/2016</a:t>
            </a:fld>
            <a:endParaRPr lang="en-GB"/>
          </a:p>
        </p:txBody>
      </p:sp>
      <p:sp>
        <p:nvSpPr>
          <p:cNvPr id="10" name="Slide Number Placeholder 9"/>
          <p:cNvSpPr>
            <a:spLocks noGrp="1"/>
          </p:cNvSpPr>
          <p:nvPr>
            <p:ph type="sldNum" sz="quarter" idx="11"/>
          </p:nvPr>
        </p:nvSpPr>
        <p:spPr>
          <a:xfrm>
            <a:off x="7775056" y="9553383"/>
            <a:ext cx="417860" cy="402336"/>
          </a:xfrm>
        </p:spPr>
        <p:txBody>
          <a:bodyPr vert="horz" rtlCol="0"/>
          <a:lstStyle>
            <a:lvl1pPr>
              <a:defRPr>
                <a:solidFill>
                  <a:schemeClr val="tx2">
                    <a:shade val="90000"/>
                  </a:schemeClr>
                </a:solidFill>
              </a:defRPr>
            </a:lvl1pPr>
            <a:extLst/>
          </a:lstStyle>
          <a:p>
            <a:fld id="{CEE183A6-A3E1-4382-AB21-8296395928F3}" type="slidenum">
              <a:rPr lang="en-GB" smtClean="0"/>
              <a:pPr/>
              <a:t>‹#›</a:t>
            </a:fld>
            <a:endParaRPr lang="en-GB"/>
          </a:p>
        </p:txBody>
      </p:sp>
      <p:sp>
        <p:nvSpPr>
          <p:cNvPr id="11" name="Footer Placeholder 10"/>
          <p:cNvSpPr>
            <a:spLocks noGrp="1"/>
          </p:cNvSpPr>
          <p:nvPr>
            <p:ph type="ftr" sz="quarter" idx="12"/>
          </p:nvPr>
        </p:nvSpPr>
        <p:spPr>
          <a:xfrm>
            <a:off x="1440180" y="9553383"/>
            <a:ext cx="3516717" cy="402336"/>
          </a:xfrm>
        </p:spPr>
        <p:txBody>
          <a:bodyPr vert="horz" rtlCol="0"/>
          <a:lstStyle>
            <a:extLst/>
          </a:lstStyle>
          <a:p>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36401" y="6929120"/>
            <a:ext cx="4937760" cy="974653"/>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2736401" y="7903774"/>
            <a:ext cx="4937760" cy="1337974"/>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274321" y="366467"/>
            <a:ext cx="7680960" cy="637032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006340" y="9546539"/>
            <a:ext cx="2702052" cy="402336"/>
          </a:xfrm>
        </p:spPr>
        <p:txBody>
          <a:bodyPr vert="horz" rtlCol="0"/>
          <a:lstStyle>
            <a:extLst/>
          </a:lstStyle>
          <a:p>
            <a:fld id="{151630B5-B759-4445-AC7D-41EF2F5188D9}" type="datetime1">
              <a:rPr lang="en-GB" smtClean="0"/>
              <a:pPr/>
              <a:t>09/09/2016</a:t>
            </a:fld>
            <a:endParaRPr lang="en-GB"/>
          </a:p>
        </p:txBody>
      </p:sp>
      <p:sp>
        <p:nvSpPr>
          <p:cNvPr id="9" name="Slide Number Placeholder 8"/>
          <p:cNvSpPr>
            <a:spLocks noGrp="1"/>
          </p:cNvSpPr>
          <p:nvPr>
            <p:ph type="sldNum" sz="quarter" idx="11"/>
          </p:nvPr>
        </p:nvSpPr>
        <p:spPr>
          <a:xfrm>
            <a:off x="7775056" y="9546539"/>
            <a:ext cx="417860" cy="402336"/>
          </a:xfrm>
        </p:spPr>
        <p:txBody>
          <a:bodyPr vert="horz" rtlCol="0"/>
          <a:lstStyle>
            <a:lvl1pPr>
              <a:defRPr>
                <a:solidFill>
                  <a:schemeClr val="tx2">
                    <a:shade val="90000"/>
                  </a:schemeClr>
                </a:solidFill>
              </a:defRPr>
            </a:lvl1pPr>
            <a:extLst/>
          </a:lstStyle>
          <a:p>
            <a:fld id="{CEE183A6-A3E1-4382-AB21-8296395928F3}" type="slidenum">
              <a:rPr lang="en-GB" smtClean="0"/>
              <a:pPr/>
              <a:t>‹#›</a:t>
            </a:fld>
            <a:endParaRPr lang="en-GB"/>
          </a:p>
        </p:txBody>
      </p:sp>
      <p:sp>
        <p:nvSpPr>
          <p:cNvPr id="10" name="Footer Placeholder 9"/>
          <p:cNvSpPr>
            <a:spLocks noGrp="1"/>
          </p:cNvSpPr>
          <p:nvPr>
            <p:ph type="ftr" sz="quarter" idx="12"/>
          </p:nvPr>
        </p:nvSpPr>
        <p:spPr>
          <a:xfrm>
            <a:off x="1440180" y="9546539"/>
            <a:ext cx="3516717" cy="402336"/>
          </a:xfrm>
        </p:spPr>
        <p:txBody>
          <a:bodyPr vert="horz" rtlCol="0"/>
          <a:lstStyle>
            <a:extLst/>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ound Diagonal Corner Rectangle 6"/>
          <p:cNvSpPr/>
          <p:nvPr/>
        </p:nvSpPr>
        <p:spPr>
          <a:xfrm>
            <a:off x="148134" y="215724"/>
            <a:ext cx="7929760" cy="962924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165861" y="9387840"/>
            <a:ext cx="3791037" cy="402336"/>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GB"/>
          </a:p>
        </p:txBody>
      </p:sp>
      <p:sp>
        <p:nvSpPr>
          <p:cNvPr id="14" name="Date Placeholder 13"/>
          <p:cNvSpPr>
            <a:spLocks noGrp="1"/>
          </p:cNvSpPr>
          <p:nvPr>
            <p:ph type="dt" sz="half" idx="2"/>
          </p:nvPr>
        </p:nvSpPr>
        <p:spPr>
          <a:xfrm>
            <a:off x="5006340" y="9387840"/>
            <a:ext cx="2702052" cy="402336"/>
          </a:xfrm>
          <a:prstGeom prst="rect">
            <a:avLst/>
          </a:prstGeom>
        </p:spPr>
        <p:txBody>
          <a:bodyPr/>
          <a:lstStyle>
            <a:lvl1pPr algn="l" eaLnBrk="1" latinLnBrk="0" hangingPunct="1">
              <a:defRPr kumimoji="0" sz="1300">
                <a:solidFill>
                  <a:schemeClr val="bg2">
                    <a:tint val="60000"/>
                    <a:satMod val="155000"/>
                  </a:schemeClr>
                </a:solidFill>
              </a:defRPr>
            </a:lvl1pPr>
            <a:extLst/>
          </a:lstStyle>
          <a:p>
            <a:fld id="{7AE3DBA3-2081-43FC-9513-DD4F11717CAF}" type="datetime1">
              <a:rPr lang="en-GB" smtClean="0"/>
              <a:pPr/>
              <a:t>09/09/2016</a:t>
            </a:fld>
            <a:endParaRPr lang="en-GB"/>
          </a:p>
        </p:txBody>
      </p:sp>
      <p:sp>
        <p:nvSpPr>
          <p:cNvPr id="23" name="Slide Number Placeholder 22"/>
          <p:cNvSpPr>
            <a:spLocks noGrp="1"/>
          </p:cNvSpPr>
          <p:nvPr>
            <p:ph type="sldNum" sz="quarter" idx="4"/>
          </p:nvPr>
        </p:nvSpPr>
        <p:spPr>
          <a:xfrm>
            <a:off x="7775056" y="9554700"/>
            <a:ext cx="417860" cy="402336"/>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CEE183A6-A3E1-4382-AB21-8296395928F3}" type="slidenum">
              <a:rPr lang="en-GB" smtClean="0"/>
              <a:pPr/>
              <a:t>‹#›</a:t>
            </a:fld>
            <a:endParaRPr lang="en-GB"/>
          </a:p>
        </p:txBody>
      </p:sp>
      <p:sp>
        <p:nvSpPr>
          <p:cNvPr id="22" name="Title Placeholder 21"/>
          <p:cNvSpPr>
            <a:spLocks noGrp="1"/>
          </p:cNvSpPr>
          <p:nvPr>
            <p:ph type="title"/>
          </p:nvPr>
        </p:nvSpPr>
        <p:spPr>
          <a:xfrm>
            <a:off x="411481" y="371853"/>
            <a:ext cx="7406641" cy="16764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11481" y="2414481"/>
            <a:ext cx="7406641" cy="6638544"/>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pk/url?url=http://madani.geourdu.com/view-bismillah_wallpaper_126-1024x768.html&amp;rct=j&amp;frm=1&amp;q=&amp;esrc=s&amp;sa=U&amp;ei=xTalU_m0IOaX1AX664GwDQ&amp;ved=0CDYQ9QEwEQ&amp;usg=AFQjCNGwWf0uz1iWPwaPCeTByCPyzyo2K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encrypted-tbn3.gstatic.com/images?q=tbn:ANd9GcS2Bfs5MhysVE0FXkilI_vLGs3Lb6DAmzlT-nfeq5uK-a6SNRSJH6DIaWY">
            <a:hlinkClick r:id="rId3"/>
          </p:cNvPr>
          <p:cNvPicPr>
            <a:picLocks noChangeAspect="1" noChangeArrowheads="1"/>
          </p:cNvPicPr>
          <p:nvPr/>
        </p:nvPicPr>
        <p:blipFill>
          <a:blip r:embed="rId4" cstate="print"/>
          <a:srcRect/>
          <a:stretch>
            <a:fillRect/>
          </a:stretch>
        </p:blipFill>
        <p:spPr bwMode="auto">
          <a:xfrm>
            <a:off x="403413" y="533400"/>
            <a:ext cx="7480407" cy="8686800"/>
          </a:xfrm>
          <a:prstGeom prst="rect">
            <a:avLst/>
          </a:prstGeom>
          <a:noFill/>
        </p:spPr>
      </p:pic>
      <p:sp>
        <p:nvSpPr>
          <p:cNvPr id="8" name="Slide Number Placeholder 7"/>
          <p:cNvSpPr>
            <a:spLocks noGrp="1"/>
          </p:cNvSpPr>
          <p:nvPr>
            <p:ph type="sldNum" sz="quarter" idx="11"/>
          </p:nvPr>
        </p:nvSpPr>
        <p:spPr/>
        <p:txBody>
          <a:bodyPr/>
          <a:lstStyle/>
          <a:p>
            <a:fld id="{CEE183A6-A3E1-4382-AB21-8296395928F3}" type="slidenum">
              <a:rPr lang="en-GB" smtClean="0"/>
              <a:pPr/>
              <a:t>1</a:t>
            </a:fld>
            <a:endParaRPr lang="en-GB"/>
          </a:p>
        </p:txBody>
      </p:sp>
    </p:spTree>
  </p:cSld>
  <p:clrMapOvr>
    <a:masterClrMapping/>
  </p:clrMapOvr>
  <p:transition>
    <p:randomBa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Majid\Desktop\20160820_122658.jpg"/>
          <p:cNvPicPr/>
          <p:nvPr/>
        </p:nvPicPr>
        <p:blipFill>
          <a:blip r:embed="rId2" cstate="print"/>
          <a:srcRect/>
          <a:stretch>
            <a:fillRect/>
          </a:stretch>
        </p:blipFill>
        <p:spPr bwMode="auto">
          <a:xfrm>
            <a:off x="726143" y="1219200"/>
            <a:ext cx="6777316" cy="74676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CEE183A6-A3E1-4382-AB21-8296395928F3}" type="slidenum">
              <a:rPr lang="en-GB" smtClean="0"/>
              <a:pPr/>
              <a:t>10</a:t>
            </a:fld>
            <a:endParaRPr lang="en-GB"/>
          </a:p>
        </p:txBody>
      </p:sp>
    </p:spTree>
  </p:cSld>
  <p:clrMapOvr>
    <a:masterClrMapping/>
  </p:clrMapOvr>
  <p:transition>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ajid\Desktop\20160820_122732.jpg"/>
          <p:cNvPicPr/>
          <p:nvPr/>
        </p:nvPicPr>
        <p:blipFill>
          <a:blip r:embed="rId2" cstate="print"/>
          <a:srcRect/>
          <a:stretch>
            <a:fillRect/>
          </a:stretch>
        </p:blipFill>
        <p:spPr bwMode="auto">
          <a:xfrm>
            <a:off x="645459" y="1295400"/>
            <a:ext cx="7019366" cy="70866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CEE183A6-A3E1-4382-AB21-8296395928F3}" type="slidenum">
              <a:rPr lang="en-GB" smtClean="0"/>
              <a:pPr/>
              <a:t>11</a:t>
            </a:fld>
            <a:endParaRPr lang="en-GB"/>
          </a:p>
        </p:txBody>
      </p:sp>
    </p:spTree>
  </p:cSld>
  <p:clrMapOvr>
    <a:masterClrMapping/>
  </p:clrMapOvr>
  <p:transition>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464893" y="-76200"/>
            <a:ext cx="7688507" cy="101566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485900" algn="l"/>
              </a:tabLst>
            </a:pPr>
            <a:r>
              <a:rPr kumimoji="0" lang="en-US" sz="2400" b="1" i="0" u="none" strike="noStrike" cap="none" normalizeH="0" baseline="0" dirty="0" smtClean="0">
                <a:ln>
                  <a:noFill/>
                </a:ln>
                <a:solidFill>
                  <a:schemeClr val="tx1"/>
                </a:solidFill>
                <a:effectLst/>
                <a:latin typeface="Arial" pitchFamily="34" charset="0"/>
                <a:ea typeface="Batang"/>
                <a:cs typeface="Arial" pitchFamily="34" charset="0"/>
              </a:rPr>
              <a:t>			</a:t>
            </a:r>
          </a:p>
          <a:p>
            <a:r>
              <a:rPr lang="en-US" sz="3000" b="1" u="sng" dirty="0" smtClean="0">
                <a:solidFill>
                  <a:srgbClr val="FFFF00"/>
                </a:solidFill>
                <a:latin typeface="+mj-lt"/>
              </a:rPr>
              <a:t>MANAGEMENT</a:t>
            </a:r>
          </a:p>
          <a:p>
            <a:endParaRPr lang="en-US" sz="2400" dirty="0" smtClean="0"/>
          </a:p>
          <a:p>
            <a:r>
              <a:rPr lang="en-US" sz="2400" dirty="0" smtClean="0"/>
              <a:t>     	 Phytoplasma virus also spread through insect                    	vectors it is therefore important to control </a:t>
            </a:r>
            <a:r>
              <a:rPr lang="en-US" sz="2400" dirty="0" smtClean="0"/>
              <a:t>	them</a:t>
            </a:r>
            <a:r>
              <a:rPr lang="en-US" sz="2400" dirty="0" smtClean="0"/>
              <a:t>. </a:t>
            </a:r>
          </a:p>
          <a:p>
            <a:pPr marL="457200" lvl="0" indent="-457200">
              <a:buAutoNum type="arabicPeriod"/>
            </a:pPr>
            <a:r>
              <a:rPr lang="en-US" sz="2400" dirty="0" smtClean="0"/>
              <a:t>      Use the disease free, healthy seeds</a:t>
            </a:r>
          </a:p>
          <a:p>
            <a:pPr marL="457200" lvl="0" indent="-457200"/>
            <a:r>
              <a:rPr lang="en-US" sz="2400" dirty="0" smtClean="0"/>
              <a:t> </a:t>
            </a:r>
          </a:p>
          <a:p>
            <a:pPr marL="457200" lvl="0" indent="-457200">
              <a:buAutoNum type="arabicPeriod" startAt="2"/>
            </a:pPr>
            <a:r>
              <a:rPr lang="en-US" sz="2400" dirty="0" smtClean="0"/>
              <a:t>     Hot water treatment of setts at 52˚ C for 30 	minutes.</a:t>
            </a:r>
          </a:p>
          <a:p>
            <a:pPr marL="457200" lvl="0" indent="-457200">
              <a:buAutoNum type="arabicPeriod" startAt="2"/>
            </a:pPr>
            <a:endParaRPr lang="en-US" sz="2400" dirty="0" smtClean="0"/>
          </a:p>
          <a:p>
            <a:pPr marL="457200" lvl="0" indent="-457200">
              <a:buAutoNum type="arabicPeriod" startAt="3"/>
            </a:pPr>
            <a:r>
              <a:rPr lang="en-US" sz="2400" dirty="0" smtClean="0"/>
              <a:t>      Treat the seed with fungicide ( Topsin, 	Benlet,  	</a:t>
            </a:r>
            <a:r>
              <a:rPr lang="en-US" sz="2400" dirty="0" err="1" smtClean="0"/>
              <a:t>Egglol</a:t>
            </a:r>
            <a:r>
              <a:rPr lang="en-US" sz="2400" dirty="0" smtClean="0"/>
              <a:t> ,Antimucine, Artiyan etc)</a:t>
            </a:r>
          </a:p>
          <a:p>
            <a:pPr marL="457200" lvl="0" indent="-457200">
              <a:buAutoNum type="arabicPeriod" startAt="3"/>
            </a:pPr>
            <a:endParaRPr lang="en-US" sz="2400" dirty="0" smtClean="0"/>
          </a:p>
          <a:p>
            <a:pPr marL="457200" lvl="0" indent="-457200">
              <a:buAutoNum type="arabicPeriod" startAt="4"/>
            </a:pPr>
            <a:r>
              <a:rPr lang="en-US" sz="2400" dirty="0" smtClean="0"/>
              <a:t>      Seed should take from plant crop (Autumn  	or Spring ) not from 	ratoon.</a:t>
            </a:r>
          </a:p>
          <a:p>
            <a:pPr marL="457200" lvl="0" indent="-457200"/>
            <a:endParaRPr lang="en-US" sz="2400" dirty="0" smtClean="0"/>
          </a:p>
          <a:p>
            <a:pPr lvl="0"/>
            <a:r>
              <a:rPr lang="en-US" sz="2400" dirty="0" smtClean="0"/>
              <a:t>5.	HSF-240 variety has been more effected by 	this disease as compare to the other varieties 	so avoid for new cultivation of this variety.</a:t>
            </a:r>
          </a:p>
          <a:p>
            <a:pPr lvl="0"/>
            <a:r>
              <a:rPr lang="en-US" sz="2400" dirty="0" smtClean="0"/>
              <a:t>6.	Remove infested plant along with root and 	should  be  buried. </a:t>
            </a:r>
          </a:p>
          <a:p>
            <a:pPr marL="457200" lvl="0" indent="-457200">
              <a:buAutoNum type="arabicPeriod" startAt="7"/>
            </a:pPr>
            <a:r>
              <a:rPr lang="en-US" sz="2400" dirty="0" smtClean="0"/>
              <a:t>     Avoid the ratoon in the problem areas &amp; not 	cultivate sugarcane in same effected area.</a:t>
            </a:r>
          </a:p>
          <a:p>
            <a:pPr marL="457200" lvl="0" indent="-457200">
              <a:buAutoNum type="arabicPeriod" startAt="7"/>
            </a:pPr>
            <a:r>
              <a:rPr lang="en-US" sz="2400" dirty="0" smtClean="0"/>
              <a:t>      Leave the gap between effected   area 	for          	cultivation the new crop.</a:t>
            </a:r>
          </a:p>
          <a:p>
            <a:pPr marL="0" marR="0" lvl="0" indent="0" algn="l" defTabSz="914400" rtl="0" eaLnBrk="1" fontAlgn="base" latinLnBrk="0" hangingPunct="1">
              <a:lnSpc>
                <a:spcPct val="100000"/>
              </a:lnSpc>
              <a:spcBef>
                <a:spcPct val="0"/>
              </a:spcBef>
              <a:spcAft>
                <a:spcPct val="0"/>
              </a:spcAft>
              <a:buClrTx/>
              <a:buSzTx/>
              <a:buFontTx/>
              <a:buNone/>
              <a:tabLst>
                <a:tab pos="1485900" algn="l"/>
              </a:tabLst>
            </a:pPr>
            <a:endParaRPr kumimoji="0" lang="en-GB" sz="2400" b="0" i="0" u="none" strike="noStrike" cap="none" normalizeH="0" baseline="0" dirty="0" smtClean="0">
              <a:ln>
                <a:noFill/>
              </a:ln>
              <a:solidFill>
                <a:schemeClr val="tx1"/>
              </a:solidFill>
              <a:effectLst/>
              <a:latin typeface="Arial" pitchFamily="34" charset="0"/>
            </a:endParaRPr>
          </a:p>
        </p:txBody>
      </p:sp>
      <p:sp>
        <p:nvSpPr>
          <p:cNvPr id="5" name="Slide Number Placeholder 4"/>
          <p:cNvSpPr>
            <a:spLocks noGrp="1"/>
          </p:cNvSpPr>
          <p:nvPr>
            <p:ph type="sldNum" sz="quarter" idx="12"/>
          </p:nvPr>
        </p:nvSpPr>
        <p:spPr/>
        <p:txBody>
          <a:bodyPr/>
          <a:lstStyle/>
          <a:p>
            <a:fld id="{CEE183A6-A3E1-4382-AB21-8296395928F3}" type="slidenum">
              <a:rPr lang="en-GB" smtClean="0"/>
              <a:pPr/>
              <a:t>12</a:t>
            </a:fld>
            <a:endParaRPr lang="en-GB"/>
          </a:p>
        </p:txBody>
      </p:sp>
    </p:spTree>
  </p:cSld>
  <p:clrMapOvr>
    <a:masterClrMapping/>
  </p:clrMapOvr>
  <p:transition>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457200" y="-762000"/>
            <a:ext cx="7315200" cy="111722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07950" algn="just" defTabSz="914400" rtl="0" eaLnBrk="1" fontAlgn="base" latinLnBrk="0" hangingPunct="1">
              <a:lnSpc>
                <a:spcPct val="100000"/>
              </a:lnSpc>
              <a:spcBef>
                <a:spcPct val="0"/>
              </a:spcBef>
              <a:spcAft>
                <a:spcPct val="0"/>
              </a:spcAft>
              <a:buClrTx/>
              <a:buSzTx/>
              <a:buFontTx/>
              <a:buNone/>
              <a:tabLst>
                <a:tab pos="285750" algn="l"/>
                <a:tab pos="342900" algn="r"/>
                <a:tab pos="1485900" algn="l"/>
              </a:tabLst>
            </a:pPr>
            <a:r>
              <a:rPr kumimoji="0" lang="en-US" sz="2400" b="1" i="0" u="none" strike="noStrike" cap="none" normalizeH="0" baseline="0" dirty="0" smtClean="0">
                <a:ln>
                  <a:noFill/>
                </a:ln>
                <a:solidFill>
                  <a:schemeClr val="tx1"/>
                </a:solidFill>
                <a:effectLst/>
                <a:latin typeface="Arial" pitchFamily="34" charset="0"/>
                <a:ea typeface="Batang"/>
                <a:cs typeface="Arial" pitchFamily="34" charset="0"/>
              </a:rPr>
              <a:t>					</a:t>
            </a:r>
          </a:p>
          <a:p>
            <a:endParaRPr lang="en-US" sz="2400" b="1" u="sng" dirty="0" smtClean="0">
              <a:solidFill>
                <a:srgbClr val="FFFF00"/>
              </a:solidFill>
            </a:endParaRPr>
          </a:p>
          <a:p>
            <a:r>
              <a:rPr lang="en-US" sz="2400" b="1" u="sng" dirty="0" smtClean="0">
                <a:solidFill>
                  <a:srgbClr val="FFFF00"/>
                </a:solidFill>
              </a:rPr>
              <a:t>RECOMMENDATIONS &amp; SUGGESTIONS.</a:t>
            </a:r>
          </a:p>
          <a:p>
            <a:endParaRPr lang="en-US" sz="2400" dirty="0" smtClean="0"/>
          </a:p>
          <a:p>
            <a:pPr lvl="0" algn="just"/>
            <a:r>
              <a:rPr lang="en-US" sz="2400" dirty="0" smtClean="0"/>
              <a:t>1.	This is a severe disease and </a:t>
            </a:r>
            <a:r>
              <a:rPr lang="en-US" sz="2400" dirty="0" smtClean="0"/>
              <a:t> </a:t>
            </a:r>
            <a:r>
              <a:rPr lang="en-US" sz="2400" dirty="0" smtClean="0"/>
              <a:t>not easily 	treat. 	The  scientist should take measures on 	war 	footing basis to control this disease.</a:t>
            </a:r>
          </a:p>
          <a:p>
            <a:pPr lvl="0" algn="just"/>
            <a:r>
              <a:rPr lang="en-US" sz="2400" dirty="0" smtClean="0"/>
              <a:t>2.	The growers/ Mills staff visit the field </a:t>
            </a:r>
            <a:r>
              <a:rPr lang="en-US" sz="2400" dirty="0" smtClean="0"/>
              <a:t>	regularly and </a:t>
            </a:r>
            <a:r>
              <a:rPr lang="en-US" sz="2400" dirty="0" smtClean="0"/>
              <a:t>check thoroughly if any </a:t>
            </a:r>
            <a:r>
              <a:rPr lang="en-US" sz="2400" dirty="0" smtClean="0"/>
              <a:t>	effected </a:t>
            </a:r>
            <a:r>
              <a:rPr lang="en-US" sz="2400" dirty="0" smtClean="0"/>
              <a:t>plant </a:t>
            </a:r>
            <a:r>
              <a:rPr lang="en-US" sz="2400" dirty="0" smtClean="0"/>
              <a:t>seen </a:t>
            </a:r>
            <a:r>
              <a:rPr lang="en-US" sz="2400" dirty="0" smtClean="0"/>
              <a:t>in the field, plant </a:t>
            </a:r>
            <a:r>
              <a:rPr lang="en-US" sz="2400" dirty="0" smtClean="0"/>
              <a:t>	should </a:t>
            </a:r>
            <a:r>
              <a:rPr lang="en-US" sz="2400" dirty="0" smtClean="0"/>
              <a:t>be taken out </a:t>
            </a:r>
            <a:r>
              <a:rPr lang="en-US" sz="2400" dirty="0" smtClean="0"/>
              <a:t>along </a:t>
            </a:r>
            <a:r>
              <a:rPr lang="en-US" sz="2400" dirty="0" smtClean="0"/>
              <a:t>with roots </a:t>
            </a:r>
            <a:r>
              <a:rPr lang="en-US" sz="2400" dirty="0" smtClean="0"/>
              <a:t>	and  	buried </a:t>
            </a:r>
            <a:r>
              <a:rPr lang="en-US" sz="2400" dirty="0" smtClean="0"/>
              <a:t>immediately.</a:t>
            </a:r>
          </a:p>
          <a:p>
            <a:pPr lvl="0" algn="just"/>
            <a:r>
              <a:rPr lang="en-US" sz="2400" dirty="0" smtClean="0"/>
              <a:t>3.	Seed should be avoided from effected field. </a:t>
            </a:r>
          </a:p>
          <a:p>
            <a:pPr lvl="0" algn="just"/>
            <a:r>
              <a:rPr lang="en-US" sz="2400" dirty="0" smtClean="0"/>
              <a:t>4.	Effected Ratoon crop should be avoided by 	growers and Mills have to aware them.</a:t>
            </a:r>
          </a:p>
          <a:p>
            <a:pPr lvl="0" algn="just"/>
            <a:r>
              <a:rPr lang="en-US" sz="2400" dirty="0" smtClean="0"/>
              <a:t>5.	The Extension Department should also 	aware to growers about this disease. </a:t>
            </a:r>
          </a:p>
          <a:p>
            <a:pPr lvl="0" algn="just"/>
            <a:r>
              <a:rPr lang="en-US" sz="2400" dirty="0" smtClean="0"/>
              <a:t>6.	The Government/ Mills should approach 	the National &amp; International research 	institutes to 	find out the reasons of its 	occurrence 	and 	suggest measures to 	control this fatal disease at its early 	stage.</a:t>
            </a:r>
          </a:p>
          <a:p>
            <a:pPr algn="just"/>
            <a:r>
              <a:rPr lang="en-US" sz="2400" dirty="0" smtClean="0"/>
              <a:t>	If Mills and Government should not take an 	early steps for the control of this disease , in 	future sugarcane industry may suffer on </a:t>
            </a:r>
            <a:r>
              <a:rPr lang="en-US" sz="2400" dirty="0" smtClean="0"/>
              <a:t>	large </a:t>
            </a:r>
            <a:r>
              <a:rPr lang="en-US" sz="2400" dirty="0" smtClean="0"/>
              <a:t>	scale.</a:t>
            </a:r>
          </a:p>
          <a:p>
            <a:pPr algn="just"/>
            <a:endParaRPr lang="en-US" sz="2400" dirty="0" smtClean="0"/>
          </a:p>
          <a:p>
            <a:pPr indent="107950" algn="ctr" fontAlgn="base">
              <a:spcBef>
                <a:spcPct val="0"/>
              </a:spcBef>
              <a:spcAft>
                <a:spcPct val="0"/>
              </a:spcAft>
              <a:tabLst>
                <a:tab pos="285750" algn="l"/>
                <a:tab pos="342900" algn="r"/>
                <a:tab pos="1485900" algn="l"/>
              </a:tabLst>
            </a:pPr>
            <a:r>
              <a:rPr lang="en-US" sz="2400" dirty="0" smtClean="0">
                <a:latin typeface="Times New Roman" pitchFamily="18" charset="0"/>
                <a:cs typeface="Times New Roman" pitchFamily="18" charset="0"/>
              </a:rPr>
              <a:t>THANKS.</a:t>
            </a:r>
            <a:endParaRPr lang="en-GB" sz="2400" dirty="0" smtClean="0">
              <a:latin typeface="Arial" pitchFamily="34" charset="0"/>
            </a:endParaRPr>
          </a:p>
          <a:p>
            <a:pPr marL="0" marR="0" lvl="0" indent="107950" algn="just" defTabSz="914400" rtl="0" eaLnBrk="1" fontAlgn="base" latinLnBrk="0" hangingPunct="1">
              <a:lnSpc>
                <a:spcPct val="100000"/>
              </a:lnSpc>
              <a:spcBef>
                <a:spcPct val="0"/>
              </a:spcBef>
              <a:spcAft>
                <a:spcPct val="0"/>
              </a:spcAft>
              <a:buClrTx/>
              <a:buSzTx/>
              <a:buFontTx/>
              <a:buNone/>
              <a:tabLst>
                <a:tab pos="285750" algn="l"/>
                <a:tab pos="342900" algn="r"/>
                <a:tab pos="1485900" algn="l"/>
              </a:tabLst>
            </a:pPr>
            <a:r>
              <a:rPr kumimoji="0" lang="en-GB" sz="2400" b="0" i="0" u="none" strike="noStrike" cap="none" normalizeH="0" baseline="0" dirty="0" smtClean="0">
                <a:ln>
                  <a:noFill/>
                </a:ln>
                <a:solidFill>
                  <a:schemeClr val="tx1"/>
                </a:solidFill>
                <a:effectLst/>
                <a:latin typeface="Arial" pitchFamily="34" charset="0"/>
              </a:rPr>
              <a:t> </a:t>
            </a:r>
          </a:p>
        </p:txBody>
      </p:sp>
      <p:sp>
        <p:nvSpPr>
          <p:cNvPr id="5" name="Slide Number Placeholder 4"/>
          <p:cNvSpPr>
            <a:spLocks noGrp="1"/>
          </p:cNvSpPr>
          <p:nvPr>
            <p:ph type="sldNum" sz="quarter" idx="12"/>
          </p:nvPr>
        </p:nvSpPr>
        <p:spPr/>
        <p:txBody>
          <a:bodyPr/>
          <a:lstStyle/>
          <a:p>
            <a:fld id="{CEE183A6-A3E1-4382-AB21-8296395928F3}" type="slidenum">
              <a:rPr lang="en-GB" smtClean="0"/>
              <a:pPr/>
              <a:t>13</a:t>
            </a:fld>
            <a:endParaRPr lang="en-GB"/>
          </a:p>
        </p:txBody>
      </p:sp>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484094" y="17443"/>
            <a:ext cx="7422777" cy="108029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800" b="1" u="sng" dirty="0" smtClean="0"/>
              <a:t>GREEN GRASSY SHOOT DISEASES.</a:t>
            </a:r>
            <a:endParaRPr lang="en-US" sz="2800" dirty="0" smtClean="0"/>
          </a:p>
          <a:p>
            <a:pPr algn="ctr"/>
            <a:r>
              <a:rPr lang="en-US" sz="2000" b="1" dirty="0" smtClean="0"/>
              <a:t>							                             </a:t>
            </a:r>
            <a:r>
              <a:rPr lang="en-US" sz="2400" b="1" dirty="0" smtClean="0"/>
              <a:t>AUTHOR:- </a:t>
            </a:r>
            <a:endParaRPr lang="en-US" sz="2400" dirty="0" smtClean="0"/>
          </a:p>
          <a:p>
            <a:pPr marL="0" marR="0" lvl="0" indent="90488" algn="l" defTabSz="914400" rtl="0" eaLnBrk="0" fontAlgn="base" latinLnBrk="0" hangingPunct="0">
              <a:lnSpc>
                <a:spcPct val="100000"/>
              </a:lnSpc>
              <a:spcBef>
                <a:spcPct val="0"/>
              </a:spcBef>
              <a:spcAft>
                <a:spcPct val="0"/>
              </a:spcAft>
              <a:buClrTx/>
              <a:buSzTx/>
              <a:buFontTx/>
              <a:buNone/>
              <a:tabLst>
                <a:tab pos="285750" algn="l"/>
                <a:tab pos="342900" algn="r"/>
                <a:tab pos="1485900" algn="l"/>
              </a:tabLst>
            </a:pPr>
            <a:r>
              <a:rPr kumimoji="0" lang="en-US" sz="2000" b="1" i="0" strike="noStrike" cap="none" normalizeH="0" baseline="0" dirty="0" smtClean="0">
                <a:ln>
                  <a:noFill/>
                </a:ln>
                <a:solidFill>
                  <a:srgbClr val="FFFF00"/>
                </a:solidFill>
                <a:effectLst/>
                <a:latin typeface="Arial" pitchFamily="34" charset="0"/>
                <a:ea typeface="Batang" charset="-127"/>
                <a:cs typeface="Arial" pitchFamily="34" charset="0"/>
              </a:rPr>
              <a:t>					</a:t>
            </a:r>
          </a:p>
          <a:p>
            <a:pPr marL="0" marR="0" lvl="0" indent="90488" algn="l" defTabSz="914400" rtl="0" eaLnBrk="0" fontAlgn="base" latinLnBrk="0" hangingPunct="0">
              <a:lnSpc>
                <a:spcPct val="100000"/>
              </a:lnSpc>
              <a:spcBef>
                <a:spcPct val="0"/>
              </a:spcBef>
              <a:spcAft>
                <a:spcPct val="0"/>
              </a:spcAft>
              <a:buClrTx/>
              <a:buSzTx/>
              <a:buFontTx/>
              <a:buNone/>
              <a:tabLst>
                <a:tab pos="285750" algn="l"/>
                <a:tab pos="342900" algn="r"/>
                <a:tab pos="1485900" algn="l"/>
              </a:tabLst>
            </a:pPr>
            <a:r>
              <a:rPr lang="en-US" sz="2000" b="1" dirty="0" smtClean="0">
                <a:solidFill>
                  <a:srgbClr val="FFFF00"/>
                </a:solidFill>
                <a:latin typeface="Arial" pitchFamily="34" charset="0"/>
                <a:ea typeface="Batang" charset="-127"/>
                <a:cs typeface="Arial" pitchFamily="34" charset="0"/>
              </a:rPr>
              <a:t>					</a:t>
            </a:r>
            <a:r>
              <a:rPr kumimoji="0" lang="en-US" sz="2000" b="1" i="0" u="sng" strike="noStrike" cap="none" normalizeH="0" baseline="0" dirty="0" smtClean="0">
                <a:ln>
                  <a:noFill/>
                </a:ln>
                <a:solidFill>
                  <a:srgbClr val="FFFF00"/>
                </a:solidFill>
                <a:effectLst/>
                <a:latin typeface="Arial" pitchFamily="34" charset="0"/>
                <a:ea typeface="Batang" charset="-127"/>
                <a:cs typeface="Arial" pitchFamily="34" charset="0"/>
              </a:rPr>
              <a:t>Mr. GHULAM AKBER, G.M ( C )</a:t>
            </a:r>
            <a:endParaRPr kumimoji="0" lang="en-GB" sz="2000" b="0" i="0" u="sng" strike="noStrike" cap="none" normalizeH="0" baseline="0" dirty="0" smtClean="0">
              <a:ln>
                <a:noFill/>
              </a:ln>
              <a:solidFill>
                <a:srgbClr val="FFFF00"/>
              </a:solidFill>
              <a:effectLst/>
              <a:latin typeface="Arial" pitchFamily="34" charset="0"/>
            </a:endParaRPr>
          </a:p>
          <a:p>
            <a:pPr marL="0" marR="0" lvl="0" indent="90488" algn="l" defTabSz="914400" rtl="0" eaLnBrk="0" fontAlgn="base" latinLnBrk="0" hangingPunct="0">
              <a:lnSpc>
                <a:spcPct val="100000"/>
              </a:lnSpc>
              <a:spcBef>
                <a:spcPct val="0"/>
              </a:spcBef>
              <a:spcAft>
                <a:spcPct val="0"/>
              </a:spcAft>
              <a:buClrTx/>
              <a:buSzTx/>
              <a:buFontTx/>
              <a:buNone/>
              <a:tabLst>
                <a:tab pos="285750" algn="l"/>
                <a:tab pos="342900" algn="r"/>
                <a:tab pos="1485900" algn="l"/>
              </a:tabLst>
            </a:pPr>
            <a:r>
              <a:rPr kumimoji="0" lang="en-US" sz="2000" b="1" i="0" strike="noStrike" cap="none" normalizeH="0" baseline="0" dirty="0" smtClean="0">
                <a:ln>
                  <a:noFill/>
                </a:ln>
                <a:solidFill>
                  <a:srgbClr val="FFFF00"/>
                </a:solidFill>
                <a:effectLst/>
                <a:latin typeface="Arial" pitchFamily="34" charset="0"/>
                <a:ea typeface="Batang" charset="-127"/>
                <a:cs typeface="Arial" pitchFamily="34" charset="0"/>
              </a:rPr>
              <a:t>					</a:t>
            </a:r>
            <a:r>
              <a:rPr kumimoji="0" lang="en-US" sz="2000" b="1" i="0" u="sng" strike="noStrike" cap="none" normalizeH="0" baseline="0" dirty="0" smtClean="0">
                <a:ln>
                  <a:noFill/>
                </a:ln>
                <a:solidFill>
                  <a:srgbClr val="FFFF00"/>
                </a:solidFill>
                <a:effectLst/>
                <a:latin typeface="Arial" pitchFamily="34" charset="0"/>
                <a:ea typeface="Batang" charset="-127"/>
                <a:cs typeface="Arial" pitchFamily="34" charset="0"/>
              </a:rPr>
              <a:t>Mr. </a:t>
            </a:r>
            <a:r>
              <a:rPr kumimoji="0" lang="en-US" sz="2000" b="1" i="0" u="sng" strike="noStrike" cap="none" normalizeH="0" baseline="0" dirty="0" err="1" smtClean="0">
                <a:ln>
                  <a:noFill/>
                </a:ln>
                <a:solidFill>
                  <a:srgbClr val="FFFF00"/>
                </a:solidFill>
                <a:effectLst/>
                <a:latin typeface="Arial" pitchFamily="34" charset="0"/>
                <a:ea typeface="Batang" charset="-127"/>
                <a:cs typeface="Arial" pitchFamily="34" charset="0"/>
              </a:rPr>
              <a:t>Mohsin</a:t>
            </a:r>
            <a:r>
              <a:rPr kumimoji="0" lang="en-US" sz="2000" b="1" i="0" u="sng" strike="noStrike" cap="none" normalizeH="0" baseline="0" dirty="0" smtClean="0">
                <a:ln>
                  <a:noFill/>
                </a:ln>
                <a:solidFill>
                  <a:srgbClr val="FFFF00"/>
                </a:solidFill>
                <a:effectLst/>
                <a:latin typeface="Arial" pitchFamily="34" charset="0"/>
                <a:ea typeface="Batang" charset="-127"/>
                <a:cs typeface="Arial" pitchFamily="34" charset="0"/>
              </a:rPr>
              <a:t> </a:t>
            </a:r>
            <a:r>
              <a:rPr kumimoji="0" lang="en-US" sz="2000" b="1" i="0" u="sng" strike="noStrike" cap="none" normalizeH="0" baseline="0" dirty="0" err="1" smtClean="0">
                <a:ln>
                  <a:noFill/>
                </a:ln>
                <a:solidFill>
                  <a:srgbClr val="FFFF00"/>
                </a:solidFill>
                <a:effectLst/>
                <a:latin typeface="Arial" pitchFamily="34" charset="0"/>
                <a:ea typeface="Batang" charset="-127"/>
                <a:cs typeface="Arial" pitchFamily="34" charset="0"/>
              </a:rPr>
              <a:t>Rafique</a:t>
            </a:r>
            <a:r>
              <a:rPr kumimoji="0" lang="en-US" sz="2000" b="1" i="0" u="sng" strike="noStrike" cap="none" normalizeH="0" baseline="0" dirty="0" smtClean="0">
                <a:ln>
                  <a:noFill/>
                </a:ln>
                <a:solidFill>
                  <a:srgbClr val="FFFF00"/>
                </a:solidFill>
                <a:effectLst/>
                <a:latin typeface="Arial" pitchFamily="34" charset="0"/>
                <a:ea typeface="Batang" charset="-127"/>
                <a:cs typeface="Arial" pitchFamily="34" charset="0"/>
              </a:rPr>
              <a:t> , DCM</a:t>
            </a:r>
            <a:endParaRPr kumimoji="0" lang="en-GB" sz="2000" b="0" i="0" u="sng" strike="noStrike" cap="none" normalizeH="0" baseline="0" dirty="0" smtClean="0">
              <a:ln>
                <a:noFill/>
              </a:ln>
              <a:solidFill>
                <a:srgbClr val="FFFF00"/>
              </a:solidFill>
              <a:effectLst/>
              <a:latin typeface="Arial" pitchFamily="34" charset="0"/>
            </a:endParaRPr>
          </a:p>
          <a:p>
            <a:pPr marL="0" marR="0" lvl="0" indent="90488" algn="l" defTabSz="914400" rtl="0" eaLnBrk="0" fontAlgn="base" latinLnBrk="0" hangingPunct="0">
              <a:lnSpc>
                <a:spcPct val="100000"/>
              </a:lnSpc>
              <a:spcBef>
                <a:spcPct val="0"/>
              </a:spcBef>
              <a:spcAft>
                <a:spcPct val="0"/>
              </a:spcAft>
              <a:buClrTx/>
              <a:buSzTx/>
              <a:buFontTx/>
              <a:buNone/>
              <a:tabLst>
                <a:tab pos="285750" algn="l"/>
                <a:tab pos="342900" algn="r"/>
                <a:tab pos="1485900" algn="l"/>
              </a:tabLst>
            </a:pPr>
            <a:r>
              <a:rPr kumimoji="0" lang="en-US" sz="2000" b="1" i="0" strike="noStrike" cap="none" normalizeH="0" baseline="0" dirty="0" smtClean="0">
                <a:ln>
                  <a:noFill/>
                </a:ln>
                <a:solidFill>
                  <a:srgbClr val="FFFF00"/>
                </a:solidFill>
                <a:effectLst/>
                <a:latin typeface="Arial" pitchFamily="34" charset="0"/>
                <a:ea typeface="Batang" charset="-127"/>
                <a:cs typeface="Arial" pitchFamily="34" charset="0"/>
              </a:rPr>
              <a:t>					</a:t>
            </a:r>
            <a:r>
              <a:rPr kumimoji="0" lang="en-US" sz="2000" b="1" i="0" u="sng" strike="noStrike" cap="none" normalizeH="0" baseline="0" dirty="0" smtClean="0">
                <a:ln>
                  <a:noFill/>
                </a:ln>
                <a:solidFill>
                  <a:srgbClr val="FFFF00"/>
                </a:solidFill>
                <a:effectLst/>
                <a:latin typeface="Arial" pitchFamily="34" charset="0"/>
                <a:ea typeface="Batang" charset="-127"/>
                <a:cs typeface="Arial" pitchFamily="34" charset="0"/>
              </a:rPr>
              <a:t>AL-ABBAS SUGAR MILLS LTD.</a:t>
            </a:r>
            <a:endParaRPr kumimoji="0" lang="en-GB" sz="2000" b="0" i="0" u="sng" strike="noStrike" cap="none" normalizeH="0" baseline="0" dirty="0" smtClean="0">
              <a:ln>
                <a:noFill/>
              </a:ln>
              <a:solidFill>
                <a:srgbClr val="FFFF00"/>
              </a:solidFill>
              <a:effectLst/>
              <a:latin typeface="Arial" pitchFamily="34" charset="0"/>
            </a:endParaRPr>
          </a:p>
          <a:p>
            <a:pPr marL="0" marR="0" lvl="0" indent="90488" algn="l" defTabSz="914400" rtl="0" eaLnBrk="0" fontAlgn="base" latinLnBrk="0" hangingPunct="0">
              <a:lnSpc>
                <a:spcPct val="100000"/>
              </a:lnSpc>
              <a:spcBef>
                <a:spcPct val="0"/>
              </a:spcBef>
              <a:spcAft>
                <a:spcPct val="0"/>
              </a:spcAft>
              <a:buClrTx/>
              <a:buSzTx/>
              <a:buFontTx/>
              <a:buNone/>
              <a:tabLst>
                <a:tab pos="285750" algn="l"/>
                <a:tab pos="342900" algn="r"/>
                <a:tab pos="1485900" algn="l"/>
              </a:tabLst>
            </a:pPr>
            <a:r>
              <a:rPr kumimoji="0" lang="en-US" sz="2000" b="1" i="0" strike="noStrike" cap="none" normalizeH="0" baseline="0" dirty="0" smtClean="0">
                <a:ln>
                  <a:noFill/>
                </a:ln>
                <a:solidFill>
                  <a:srgbClr val="FFFF00"/>
                </a:solidFill>
                <a:effectLst/>
                <a:latin typeface="Arial" pitchFamily="34" charset="0"/>
                <a:ea typeface="Batang" charset="-127"/>
                <a:cs typeface="Arial" pitchFamily="34" charset="0"/>
              </a:rPr>
              <a:t>					</a:t>
            </a:r>
            <a:endParaRPr kumimoji="0" lang="en-GB" sz="2000" b="0" i="0" u="sng" strike="noStrike" cap="none" normalizeH="0" baseline="0" dirty="0" smtClean="0">
              <a:ln>
                <a:noFill/>
              </a:ln>
              <a:solidFill>
                <a:srgbClr val="FFFF00"/>
              </a:solidFill>
              <a:effectLst/>
              <a:latin typeface="Arial" pitchFamily="34" charset="0"/>
            </a:endParaRPr>
          </a:p>
          <a:p>
            <a:pPr marL="0" marR="0" lvl="0" indent="90488" algn="l" defTabSz="914400" rtl="0" eaLnBrk="0" fontAlgn="base" latinLnBrk="0" hangingPunct="0">
              <a:lnSpc>
                <a:spcPct val="100000"/>
              </a:lnSpc>
              <a:spcBef>
                <a:spcPct val="0"/>
              </a:spcBef>
              <a:spcAft>
                <a:spcPct val="0"/>
              </a:spcAft>
              <a:buClrTx/>
              <a:buSzTx/>
              <a:buFontTx/>
              <a:buNone/>
              <a:tabLst>
                <a:tab pos="285750" algn="l"/>
                <a:tab pos="342900" algn="r"/>
                <a:tab pos="1485900" algn="l"/>
              </a:tabLst>
            </a:pPr>
            <a:endParaRPr kumimoji="0" lang="en-US" sz="2000" b="1" i="0" u="sng" strike="noStrike" cap="none" normalizeH="0" baseline="0" dirty="0" smtClean="0">
              <a:ln>
                <a:noFill/>
              </a:ln>
              <a:solidFill>
                <a:schemeClr val="tx1"/>
              </a:solidFill>
              <a:effectLst/>
              <a:latin typeface="Arial" pitchFamily="34" charset="0"/>
              <a:ea typeface="Batang" charset="-127"/>
              <a:cs typeface="Arial" pitchFamily="34" charset="0"/>
            </a:endParaRPr>
          </a:p>
          <a:p>
            <a:pPr algn="just"/>
            <a:r>
              <a:rPr lang="en-US" sz="2400" dirty="0" smtClean="0"/>
              <a:t>	</a:t>
            </a:r>
            <a:r>
              <a:rPr lang="en-US" sz="2500" dirty="0" smtClean="0"/>
              <a:t>Sugarcane is the major source of both white and brown sugar in the world. It is grown on large area in different regions of the world. Sugarcane yield in our country is mostly affected by pests and diseases. Nowadays, a severe disease is observed in central Sindh. The disease has been spread over about 2500 acres. The exact name/ profile have not been traced, name given on the basis of sign/ symptoms as </a:t>
            </a:r>
            <a:r>
              <a:rPr lang="en-US" sz="2400" b="1" dirty="0" smtClean="0"/>
              <a:t>“GREEN GRASSY SHOOT</a:t>
            </a:r>
            <a:r>
              <a:rPr lang="en-US" sz="2500" b="1" dirty="0" smtClean="0"/>
              <a:t> </a:t>
            </a:r>
            <a:r>
              <a:rPr lang="en-US" sz="2400" b="1" dirty="0" smtClean="0"/>
              <a:t>DISEASE”</a:t>
            </a:r>
            <a:r>
              <a:rPr lang="en-US" sz="2500" dirty="0" smtClean="0"/>
              <a:t>. General observation reports that Ratoon crop have higher percentage of the disease. This is high time for inviting research institutes and pathologists of the country to minutely examine this diseases &amp; find out reasons of its occurrence and suggest subsequent measures to control this fatal disease at its early stage.</a:t>
            </a:r>
          </a:p>
          <a:p>
            <a:endParaRPr lang="en-US" sz="2400" b="1" u="sng" dirty="0" smtClean="0"/>
          </a:p>
          <a:p>
            <a:pPr marL="0" marR="0" lvl="0" indent="90488" algn="l" defTabSz="914400" rtl="0" eaLnBrk="0" fontAlgn="base" latinLnBrk="0" hangingPunct="0">
              <a:lnSpc>
                <a:spcPct val="150000"/>
              </a:lnSpc>
              <a:spcBef>
                <a:spcPct val="0"/>
              </a:spcBef>
              <a:spcAft>
                <a:spcPct val="0"/>
              </a:spcAft>
              <a:buClrTx/>
              <a:buSzTx/>
              <a:buFont typeface="Wingdings" pitchFamily="2" charset="2"/>
              <a:buChar char="Ø"/>
              <a:tabLst>
                <a:tab pos="285750" algn="l"/>
                <a:tab pos="342900" algn="r"/>
                <a:tab pos="1485900" algn="l"/>
              </a:tabLst>
            </a:pPr>
            <a:endParaRPr kumimoji="0" lang="en-US" sz="2000" b="0" i="0" u="none" strike="noStrike" cap="none" normalizeH="0" baseline="0" dirty="0" smtClean="0">
              <a:ln>
                <a:noFill/>
              </a:ln>
              <a:solidFill>
                <a:schemeClr val="tx1"/>
              </a:solidFill>
              <a:effectLst/>
              <a:latin typeface="Arial" pitchFamily="34" charset="0"/>
            </a:endParaRPr>
          </a:p>
        </p:txBody>
      </p:sp>
      <p:pic>
        <p:nvPicPr>
          <p:cNvPr id="1026" name="Picture 2" descr="C:\Users\Majid\Desktop\DSC00636-1-1-1.jpg"/>
          <p:cNvPicPr>
            <a:picLocks noChangeAspect="1" noChangeArrowheads="1"/>
          </p:cNvPicPr>
          <p:nvPr/>
        </p:nvPicPr>
        <p:blipFill>
          <a:blip r:embed="rId2" cstate="print">
            <a:lum bright="20000" contrast="40000"/>
          </a:blip>
          <a:srcRect/>
          <a:stretch>
            <a:fillRect/>
          </a:stretch>
        </p:blipFill>
        <p:spPr bwMode="auto">
          <a:xfrm>
            <a:off x="1048871" y="762000"/>
            <a:ext cx="2178424" cy="2209800"/>
          </a:xfrm>
          <a:prstGeom prst="ellipse">
            <a:avLst/>
          </a:prstGeom>
          <a:ln>
            <a:noFill/>
          </a:ln>
          <a:effectLst>
            <a:softEdge rad="112500"/>
          </a:effectLst>
        </p:spPr>
      </p:pic>
      <p:sp>
        <p:nvSpPr>
          <p:cNvPr id="6" name="Slide Number Placeholder 5"/>
          <p:cNvSpPr>
            <a:spLocks noGrp="1"/>
          </p:cNvSpPr>
          <p:nvPr>
            <p:ph type="sldNum" sz="quarter" idx="12"/>
          </p:nvPr>
        </p:nvSpPr>
        <p:spPr/>
        <p:txBody>
          <a:bodyPr/>
          <a:lstStyle/>
          <a:p>
            <a:fld id="{CEE183A6-A3E1-4382-AB21-8296395928F3}" type="slidenum">
              <a:rPr lang="en-GB" smtClean="0"/>
              <a:pPr/>
              <a:t>2</a:t>
            </a:fld>
            <a:endParaRPr lang="en-GB"/>
          </a:p>
        </p:txBody>
      </p:sp>
    </p:spTree>
  </p:cSld>
  <p:clrMapOvr>
    <a:masterClrMapping/>
  </p:clrMapOvr>
  <p:transition>
    <p:comb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484094" y="533400"/>
            <a:ext cx="7342094" cy="7848600"/>
          </a:xfrm>
          <a:prstGeom prst="rect">
            <a:avLst/>
          </a:prstGeom>
          <a:noFill/>
          <a:ln w="9525">
            <a:noFill/>
            <a:miter lim="800000"/>
            <a:headEnd/>
            <a:tailEnd/>
          </a:ln>
          <a:effectLst/>
        </p:spPr>
      </p:pic>
      <p:sp>
        <p:nvSpPr>
          <p:cNvPr id="4" name="TextBox 3"/>
          <p:cNvSpPr txBox="1"/>
          <p:nvPr/>
        </p:nvSpPr>
        <p:spPr>
          <a:xfrm>
            <a:off x="609600" y="8534403"/>
            <a:ext cx="7162799" cy="954107"/>
          </a:xfrm>
          <a:prstGeom prst="rect">
            <a:avLst/>
          </a:prstGeom>
          <a:noFill/>
        </p:spPr>
        <p:txBody>
          <a:bodyPr wrap="square" rtlCol="0">
            <a:spAutoFit/>
          </a:bodyPr>
          <a:lstStyle/>
          <a:p>
            <a:pPr algn="ctr"/>
            <a:r>
              <a:rPr lang="en-US" sz="2800" b="1" dirty="0" smtClean="0"/>
              <a:t>The Outlook of  </a:t>
            </a:r>
          </a:p>
          <a:p>
            <a:pPr algn="ctr"/>
            <a:r>
              <a:rPr lang="en-US" sz="2800" b="1" dirty="0" smtClean="0"/>
              <a:t>Grassy shoot of </a:t>
            </a:r>
            <a:r>
              <a:rPr lang="en-US" sz="2800" b="1" dirty="0" smtClean="0"/>
              <a:t>Sugarcane </a:t>
            </a:r>
            <a:r>
              <a:rPr lang="en-US" sz="2800" dirty="0" smtClean="0"/>
              <a:t>diseases</a:t>
            </a:r>
            <a:endParaRPr lang="en-US" sz="2800" b="1" dirty="0"/>
          </a:p>
        </p:txBody>
      </p:sp>
      <p:sp>
        <p:nvSpPr>
          <p:cNvPr id="6" name="Slide Number Placeholder 5"/>
          <p:cNvSpPr>
            <a:spLocks noGrp="1"/>
          </p:cNvSpPr>
          <p:nvPr>
            <p:ph type="sldNum" sz="quarter" idx="12"/>
          </p:nvPr>
        </p:nvSpPr>
        <p:spPr/>
        <p:txBody>
          <a:bodyPr/>
          <a:lstStyle/>
          <a:p>
            <a:fld id="{CEE183A6-A3E1-4382-AB21-8296395928F3}" type="slidenum">
              <a:rPr lang="en-GB" smtClean="0"/>
              <a:pPr/>
              <a:t>3</a:t>
            </a:fld>
            <a:endParaRPr lang="en-GB"/>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484094" y="498695"/>
            <a:ext cx="7422777" cy="90178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85750" algn="l"/>
                <a:tab pos="342900" algn="r"/>
                <a:tab pos="1260475" algn="l"/>
              </a:tabLst>
            </a:pPr>
            <a:r>
              <a:rPr kumimoji="0" lang="en-US" sz="2400" b="1" i="0" u="none" strike="noStrike" cap="none" normalizeH="0" baseline="0" dirty="0" smtClean="0">
                <a:ln>
                  <a:noFill/>
                </a:ln>
                <a:solidFill>
                  <a:schemeClr val="tx1"/>
                </a:solidFill>
                <a:effectLst/>
                <a:latin typeface="Arial" pitchFamily="34" charset="0"/>
                <a:ea typeface="Batang"/>
                <a:cs typeface="Arial" pitchFamily="34" charset="0"/>
              </a:rPr>
              <a:t>					</a:t>
            </a:r>
          </a:p>
          <a:p>
            <a:r>
              <a:rPr lang="en-US" sz="2800" b="1" u="sng" dirty="0" smtClean="0">
                <a:solidFill>
                  <a:srgbClr val="FFFF00"/>
                </a:solidFill>
              </a:rPr>
              <a:t>INTRODUCTION</a:t>
            </a:r>
          </a:p>
          <a:p>
            <a:endParaRPr lang="en-US" sz="2400" dirty="0" smtClean="0"/>
          </a:p>
          <a:p>
            <a:r>
              <a:rPr lang="en-US" sz="2400" dirty="0" smtClean="0">
                <a:solidFill>
                  <a:srgbClr val="00FFFF"/>
                </a:solidFill>
              </a:rPr>
              <a:t>Effected Pathogen : -    Phytoplasma  (Reportedly)</a:t>
            </a:r>
          </a:p>
          <a:p>
            <a:r>
              <a:rPr lang="en-US" sz="2400" dirty="0" smtClean="0">
                <a:solidFill>
                  <a:srgbClr val="00FFFF"/>
                </a:solidFill>
              </a:rPr>
              <a:t>Host of Disease     : -    Sugarcane</a:t>
            </a:r>
          </a:p>
          <a:p>
            <a:r>
              <a:rPr lang="en-US" sz="2400" dirty="0" smtClean="0">
                <a:solidFill>
                  <a:srgbClr val="00FFFF"/>
                </a:solidFill>
              </a:rPr>
              <a:t>Carrier of Disease : -     Aphid &amp; leaf hopper etc.</a:t>
            </a:r>
          </a:p>
          <a:p>
            <a:r>
              <a:rPr lang="en-US" sz="2400" dirty="0" smtClean="0"/>
              <a:t> </a:t>
            </a:r>
          </a:p>
          <a:p>
            <a:pPr algn="just"/>
            <a:r>
              <a:rPr lang="en-US" sz="2400" dirty="0" smtClean="0"/>
              <a:t>	</a:t>
            </a:r>
            <a:r>
              <a:rPr lang="en-US" sz="3200" dirty="0" smtClean="0"/>
              <a:t>A vital sign of sugarcane plant ailment includes rapid generation of new tillers around the root of bunch, resultantly the top leaf coulor becomes white or creamy yellow and growth of main plant stopped and reduced significantly. Grassy shoot disease is a viral disease, this disease caused by </a:t>
            </a:r>
            <a:r>
              <a:rPr lang="en-US" sz="3200" dirty="0" err="1" smtClean="0"/>
              <a:t>phytoplasma</a:t>
            </a:r>
            <a:r>
              <a:rPr lang="en-US" sz="3200" dirty="0" smtClean="0"/>
              <a:t> virus infested on phloem tissue of the sugarcane and affecting the sugarcane crop through out its crop growth stages. </a:t>
            </a:r>
          </a:p>
          <a:p>
            <a:pPr marL="0" marR="0" lvl="0" indent="0" algn="l" defTabSz="914400" rtl="0" eaLnBrk="1" fontAlgn="base" latinLnBrk="0" hangingPunct="1">
              <a:lnSpc>
                <a:spcPct val="100000"/>
              </a:lnSpc>
              <a:spcBef>
                <a:spcPct val="0"/>
              </a:spcBef>
              <a:spcAft>
                <a:spcPct val="0"/>
              </a:spcAft>
              <a:buClrTx/>
              <a:buSzTx/>
              <a:buFontTx/>
              <a:buNone/>
              <a:tabLst>
                <a:tab pos="285750" algn="l"/>
                <a:tab pos="342900" algn="r"/>
                <a:tab pos="1260475" algn="l"/>
              </a:tabLst>
            </a:pPr>
            <a:endParaRPr kumimoji="0" lang="en-GB" sz="2400" b="0" i="0" u="none" strike="noStrike" cap="none" normalizeH="0" baseline="0" dirty="0" smtClean="0">
              <a:ln>
                <a:noFill/>
              </a:ln>
              <a:solidFill>
                <a:schemeClr val="tx1"/>
              </a:solidFill>
              <a:effectLst/>
              <a:latin typeface="Arial" pitchFamily="34" charset="0"/>
            </a:endParaRPr>
          </a:p>
        </p:txBody>
      </p:sp>
      <p:sp>
        <p:nvSpPr>
          <p:cNvPr id="5" name="Slide Number Placeholder 4"/>
          <p:cNvSpPr>
            <a:spLocks noGrp="1"/>
          </p:cNvSpPr>
          <p:nvPr>
            <p:ph type="sldNum" sz="quarter" idx="12"/>
          </p:nvPr>
        </p:nvSpPr>
        <p:spPr/>
        <p:txBody>
          <a:bodyPr/>
          <a:lstStyle/>
          <a:p>
            <a:fld id="{CEE183A6-A3E1-4382-AB21-8296395928F3}" type="slidenum">
              <a:rPr lang="en-GB" smtClean="0"/>
              <a:pPr/>
              <a:t>4</a:t>
            </a:fld>
            <a:endParaRPr lang="en-GB"/>
          </a:p>
        </p:txBody>
      </p:sp>
    </p:spTree>
  </p:cSld>
  <p:clrMapOvr>
    <a:masterClrMapping/>
  </p:clrMapOvr>
  <p:transition>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03411" y="-76200"/>
            <a:ext cx="7503460" cy="105567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tab pos="285750" algn="l"/>
                <a:tab pos="342900" algn="r"/>
                <a:tab pos="1485900" algn="l"/>
              </a:tabLst>
            </a:pPr>
            <a:r>
              <a:rPr kumimoji="0" lang="en-US" sz="2800" b="1" i="0" u="none" strike="noStrike" cap="none" normalizeH="0" baseline="0" dirty="0" smtClean="0">
                <a:ln>
                  <a:noFill/>
                </a:ln>
                <a:solidFill>
                  <a:schemeClr val="tx1"/>
                </a:solidFill>
                <a:effectLst/>
                <a:latin typeface="Arial" pitchFamily="34" charset="0"/>
                <a:ea typeface="Batang"/>
                <a:cs typeface="Arial" pitchFamily="34" charset="0"/>
              </a:rPr>
              <a:t>					</a:t>
            </a:r>
          </a:p>
          <a:p>
            <a:r>
              <a:rPr lang="en-US" sz="2800" b="1" u="sng" dirty="0" smtClean="0">
                <a:solidFill>
                  <a:srgbClr val="FFFF00"/>
                </a:solidFill>
              </a:rPr>
              <a:t>SYMPTOMS OF DISEASE.</a:t>
            </a:r>
          </a:p>
          <a:p>
            <a:endParaRPr lang="en-US" sz="2800" dirty="0" smtClean="0"/>
          </a:p>
          <a:p>
            <a:pPr algn="just"/>
            <a:r>
              <a:rPr lang="en-US" sz="2800" dirty="0" smtClean="0"/>
              <a:t> 	</a:t>
            </a:r>
            <a:r>
              <a:rPr lang="en-US" sz="3000" dirty="0" smtClean="0"/>
              <a:t>Infested sugarcane plant show a proliferation of tillers which give it typical grassy appearance, the leaves of plants appear bushy and grass like due to the reduction in internodes premature and continues tillering , the leaf of infested plants do not produce chlorophyll therefore appear white or creamy. Effected plant does not produce Mill able cane, the diseases particularly pronounce in the ratoon crop. It is more severe in ratoon crop.</a:t>
            </a:r>
          </a:p>
          <a:p>
            <a:pPr algn="just"/>
            <a:endParaRPr lang="en-US" sz="3000" dirty="0" smtClean="0"/>
          </a:p>
          <a:p>
            <a:pPr algn="just"/>
            <a:r>
              <a:rPr lang="en-US" sz="3000" dirty="0" smtClean="0"/>
              <a:t>	</a:t>
            </a:r>
            <a:r>
              <a:rPr lang="en-US" sz="3400" dirty="0" smtClean="0"/>
              <a:t>Sugarcane is vegetatively </a:t>
            </a:r>
            <a:r>
              <a:rPr lang="en-US" sz="3000" dirty="0" smtClean="0"/>
              <a:t>propagated  crop so the pathogen is transmitted through seed sets planting material and by flowing feeding vector as aphids. And leaf  hopper  etc.</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tab pos="285750" algn="l"/>
                <a:tab pos="342900" algn="r"/>
                <a:tab pos="1485900" algn="l"/>
              </a:tabLst>
            </a:pPr>
            <a:endParaRPr kumimoji="0" lang="en-GB" sz="2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5750" algn="l"/>
                <a:tab pos="342900" algn="r"/>
                <a:tab pos="1485900" algn="l"/>
              </a:tabLst>
            </a:pPr>
            <a:endParaRPr kumimoji="0" lang="en-GB" sz="2800" b="0" i="0" u="none" strike="noStrike" cap="none" normalizeH="0" baseline="0" dirty="0" smtClean="0">
              <a:ln>
                <a:noFill/>
              </a:ln>
              <a:solidFill>
                <a:schemeClr val="tx1"/>
              </a:solidFill>
              <a:effectLst/>
              <a:latin typeface="Arial" pitchFamily="34" charset="0"/>
            </a:endParaRPr>
          </a:p>
        </p:txBody>
      </p:sp>
      <p:sp>
        <p:nvSpPr>
          <p:cNvPr id="6" name="Slide Number Placeholder 5"/>
          <p:cNvSpPr>
            <a:spLocks noGrp="1"/>
          </p:cNvSpPr>
          <p:nvPr>
            <p:ph type="sldNum" sz="quarter" idx="12"/>
          </p:nvPr>
        </p:nvSpPr>
        <p:spPr/>
        <p:txBody>
          <a:bodyPr/>
          <a:lstStyle/>
          <a:p>
            <a:fld id="{CEE183A6-A3E1-4382-AB21-8296395928F3}" type="slidenum">
              <a:rPr lang="en-GB" smtClean="0"/>
              <a:pPr/>
              <a:t>5</a:t>
            </a:fld>
            <a:endParaRPr lang="en-GB"/>
          </a:p>
        </p:txBody>
      </p:sp>
    </p:spTree>
  </p:cSld>
  <p:clrMapOvr>
    <a:masterClrMapping/>
  </p:clrMapOvr>
  <p:transition>
    <p:whee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84095" y="457200"/>
            <a:ext cx="7342094" cy="78486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CEE183A6-A3E1-4382-AB21-8296395928F3}" type="slidenum">
              <a:rPr lang="en-GB" smtClean="0"/>
              <a:pPr/>
              <a:t>6</a:t>
            </a:fld>
            <a:endParaRPr lang="en-GB"/>
          </a:p>
        </p:txBody>
      </p:sp>
    </p:spTree>
  </p:cSld>
  <p:clrMapOvr>
    <a:masterClrMapping/>
  </p:clrMapOvr>
  <p:transition>
    <p:blind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876461" y="533400"/>
            <a:ext cx="6626999" cy="81534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CEE183A6-A3E1-4382-AB21-8296395928F3}" type="slidenum">
              <a:rPr lang="en-GB" smtClean="0"/>
              <a:pPr/>
              <a:t>7</a:t>
            </a:fld>
            <a:endParaRPr lang="en-GB"/>
          </a:p>
        </p:txBody>
      </p:sp>
    </p:spTree>
  </p:cSld>
  <p:clrMapOvr>
    <a:masterClrMapping/>
  </p:clrMapOvr>
  <p:transition>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jid\Desktop\IMG-20160817-WA0000.jpg"/>
          <p:cNvPicPr>
            <a:picLocks noChangeAspect="1" noChangeArrowheads="1"/>
          </p:cNvPicPr>
          <p:nvPr/>
        </p:nvPicPr>
        <p:blipFill>
          <a:blip r:embed="rId2" cstate="print"/>
          <a:srcRect/>
          <a:stretch>
            <a:fillRect/>
          </a:stretch>
        </p:blipFill>
        <p:spPr bwMode="auto">
          <a:xfrm>
            <a:off x="484095" y="762000"/>
            <a:ext cx="7261412" cy="7620000"/>
          </a:xfrm>
          <a:prstGeom prst="rect">
            <a:avLst/>
          </a:prstGeom>
          <a:noFill/>
        </p:spPr>
      </p:pic>
      <p:sp>
        <p:nvSpPr>
          <p:cNvPr id="5" name="Slide Number Placeholder 4"/>
          <p:cNvSpPr>
            <a:spLocks noGrp="1"/>
          </p:cNvSpPr>
          <p:nvPr>
            <p:ph type="sldNum" sz="quarter" idx="12"/>
          </p:nvPr>
        </p:nvSpPr>
        <p:spPr/>
        <p:txBody>
          <a:bodyPr/>
          <a:lstStyle/>
          <a:p>
            <a:fld id="{CEE183A6-A3E1-4382-AB21-8296395928F3}" type="slidenum">
              <a:rPr lang="en-GB" smtClean="0"/>
              <a:pPr/>
              <a:t>8</a:t>
            </a:fld>
            <a:endParaRPr lang="en-GB"/>
          </a:p>
        </p:txBody>
      </p:sp>
    </p:spTree>
  </p:cSld>
  <p:clrMapOvr>
    <a:masterClrMapping/>
  </p:clrMapOvr>
  <p:transition>
    <p:strips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ajid\Desktop\IMG-20160817-WA0006.jpg"/>
          <p:cNvPicPr>
            <a:picLocks noChangeAspect="1" noChangeArrowheads="1"/>
          </p:cNvPicPr>
          <p:nvPr/>
        </p:nvPicPr>
        <p:blipFill>
          <a:blip r:embed="rId2" cstate="print"/>
          <a:srcRect/>
          <a:stretch>
            <a:fillRect/>
          </a:stretch>
        </p:blipFill>
        <p:spPr bwMode="auto">
          <a:xfrm>
            <a:off x="484095" y="1143000"/>
            <a:ext cx="7261412" cy="6858000"/>
          </a:xfrm>
          <a:prstGeom prst="rect">
            <a:avLst/>
          </a:prstGeom>
          <a:noFill/>
        </p:spPr>
      </p:pic>
      <p:sp>
        <p:nvSpPr>
          <p:cNvPr id="5" name="Slide Number Placeholder 4"/>
          <p:cNvSpPr>
            <a:spLocks noGrp="1"/>
          </p:cNvSpPr>
          <p:nvPr>
            <p:ph type="sldNum" sz="quarter" idx="12"/>
          </p:nvPr>
        </p:nvSpPr>
        <p:spPr/>
        <p:txBody>
          <a:bodyPr/>
          <a:lstStyle/>
          <a:p>
            <a:fld id="{CEE183A6-A3E1-4382-AB21-8296395928F3}" type="slidenum">
              <a:rPr lang="en-GB" smtClean="0"/>
              <a:pPr/>
              <a:t>9</a:t>
            </a:fld>
            <a:endParaRPr lang="en-GB"/>
          </a:p>
        </p:txBody>
      </p:sp>
    </p:spTree>
  </p:cSld>
  <p:clrMapOvr>
    <a:masterClrMapping/>
  </p:clrMapOvr>
  <p:transition>
    <p:plus/>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747</TotalTime>
  <Words>26</Words>
  <Application>Microsoft Office PowerPoint</Application>
  <PresentationFormat>Custom</PresentationFormat>
  <Paragraphs>68</Paragraphs>
  <Slides>13</Slides>
  <Notes>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Foundry</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AASML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Al-Abbas Sugar Mills Ltd.</dc:creator>
  <cp:lastModifiedBy>GMC</cp:lastModifiedBy>
  <cp:revision>113</cp:revision>
  <dcterms:created xsi:type="dcterms:W3CDTF">2014-06-21T07:11:50Z</dcterms:created>
  <dcterms:modified xsi:type="dcterms:W3CDTF">2016-09-09T10:00:40Z</dcterms:modified>
</cp:coreProperties>
</file>